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96" r:id="rId35"/>
    <p:sldId id="297" r:id="rId36"/>
    <p:sldId id="265" r:id="rId37"/>
    <p:sldId id="266" r:id="rId38"/>
    <p:sldId id="268" r:id="rId39"/>
    <p:sldId id="269" r:id="rId40"/>
    <p:sldId id="271" r:id="rId41"/>
    <p:sldId id="272"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 id="296"/>
          </p14:sldIdLst>
        </p14:section>
        <p14:section name="GitとGitHubの連動方法" id="{3FC844B3-BD2A-4D5A-A1F1-9ECD2C7F5A20}">
          <p14:sldIdLst>
            <p14:sldId id="297"/>
          </p14:sldIdLst>
        </p14:section>
        <p14:section name="Sourcetreeの使用方法" id="{E205D1D2-7C70-4BBC-A2C1-0580608EAD39}">
          <p14:sldIdLst>
            <p14:sldId id="265"/>
            <p14:sldId id="266"/>
            <p14:sldId id="268"/>
            <p14:sldId id="269"/>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dirty="0"/>
              <a:t>Git</a:t>
            </a:r>
            <a:r>
              <a:rPr lang="ja-JP" altLang="en-US" dirty="0"/>
              <a:t>導入マニュアル</a:t>
            </a:r>
            <a:r>
              <a:rPr lang="en-US" altLang="ja-JP" dirty="0"/>
              <a:t>(</a:t>
            </a:r>
            <a:r>
              <a:rPr lang="ja-JP" altLang="en-US" dirty="0"/>
              <a:t>目次</a:t>
            </a:r>
            <a:r>
              <a:rPr lang="en-US" altLang="ja-JP"/>
              <a:t>)</a:t>
            </a:r>
            <a:endParaRPr lang="ja-JP" altLang="en-US"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dirty="0"/>
              <a:t>GitHub</a:t>
            </a:r>
            <a:r>
              <a:rPr lang="ja-JP" altLang="en-US" dirty="0"/>
              <a:t>のアカウント作成</a:t>
            </a:r>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1262062" y="8477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58730" y="1539738"/>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02576" y="2672986"/>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4" y="4791603"/>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dirty="0"/>
              <a:t>Git</a:t>
            </a:r>
            <a:r>
              <a:rPr kumimoji="1" lang="ja-JP" altLang="en-US"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ブランチ名」を入力し、ブランチを作成</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2700C6A-AB8C-4F8A-A920-8E123547C8F2}"/>
              </a:ext>
            </a:extLst>
          </p:cNvPr>
          <p:cNvSpPr>
            <a:spLocks noGrp="1"/>
          </p:cNvSpPr>
          <p:nvPr>
            <p:ph type="title"/>
          </p:nvPr>
        </p:nvSpPr>
        <p:spPr/>
        <p:txBody>
          <a:bodyPr/>
          <a:lstStyle/>
          <a:p>
            <a:r>
              <a:rPr lang="ja-JP" altLang="en-US" dirty="0"/>
              <a:t>ブランチをマージする</a:t>
            </a:r>
          </a:p>
        </p:txBody>
      </p:sp>
      <p:sp>
        <p:nvSpPr>
          <p:cNvPr id="24" name="コンテンツ プレースホルダー 23">
            <a:extLst>
              <a:ext uri="{FF2B5EF4-FFF2-40B4-BE49-F238E27FC236}">
                <a16:creationId xmlns:a16="http://schemas.microsoft.com/office/drawing/2014/main" id="{52BC5994-AE8B-4E85-EA7D-6687CDBC58F3}"/>
              </a:ext>
            </a:extLst>
          </p:cNvPr>
          <p:cNvSpPr>
            <a:spLocks noGrp="1"/>
          </p:cNvSpPr>
          <p:nvPr>
            <p:ph idx="1"/>
          </p:nvPr>
        </p:nvSpPr>
        <p:spPr/>
        <p:txBody>
          <a:bodyPr/>
          <a:lstStyle/>
          <a:p>
            <a:r>
              <a:rPr lang="ja-JP" altLang="en-US" b="0" i="0" dirty="0">
                <a:solidFill>
                  <a:srgbClr val="444444"/>
                </a:solidFill>
                <a:effectLst/>
                <a:latin typeface="Helvetica Neue"/>
              </a:rPr>
              <a:t>「</a:t>
            </a:r>
            <a:r>
              <a:rPr lang="en-US" altLang="ja-JP" b="0" i="0" dirty="0">
                <a:solidFill>
                  <a:srgbClr val="FF0000"/>
                </a:solidFill>
                <a:effectLst/>
                <a:latin typeface="Helvetica Neue"/>
              </a:rPr>
              <a:t>git merge </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」を入力することで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参照しているブランチと</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指定したブランチのファイルをマージ</a:t>
            </a:r>
            <a:r>
              <a:rPr lang="en-US" altLang="ja-JP" b="0" i="0" dirty="0">
                <a:solidFill>
                  <a:srgbClr val="444444"/>
                </a:solidFill>
                <a:effectLst/>
                <a:latin typeface="Helvetica Neue"/>
              </a:rPr>
              <a:t>(</a:t>
            </a:r>
            <a:r>
              <a:rPr lang="ja-JP" altLang="en-US" b="0" i="0" dirty="0">
                <a:solidFill>
                  <a:srgbClr val="444444"/>
                </a:solidFill>
                <a:effectLst/>
                <a:latin typeface="Helvetica Neue"/>
              </a:rPr>
              <a:t>統合</a:t>
            </a:r>
            <a:r>
              <a:rPr lang="en-US" altLang="ja-JP" b="0" i="0" dirty="0">
                <a:solidFill>
                  <a:srgbClr val="444444"/>
                </a:solidFill>
                <a:effectLst/>
                <a:latin typeface="Helvetica Neue"/>
              </a:rPr>
              <a:t>)</a:t>
            </a:r>
            <a:r>
              <a:rPr lang="ja-JP" altLang="en-US" b="0" i="0" dirty="0">
                <a:solidFill>
                  <a:srgbClr val="444444"/>
                </a:solidFill>
                <a:effectLst/>
                <a:latin typeface="Helvetica Neue"/>
              </a:rPr>
              <a:t>する</a:t>
            </a:r>
            <a:endParaRPr lang="en-US" altLang="ja-JP" b="0" i="0" dirty="0">
              <a:solidFill>
                <a:srgbClr val="444444"/>
              </a:solidFill>
              <a:effectLst/>
              <a:latin typeface="Helvetica Neue"/>
            </a:endParaRPr>
          </a:p>
          <a:p>
            <a:pPr marL="0" indent="0">
              <a:buNone/>
            </a:pPr>
            <a:endParaRPr lang="en-US" altLang="ja-JP" dirty="0">
              <a:solidFill>
                <a:srgbClr val="444444"/>
              </a:solidFill>
              <a:latin typeface="Helvetica Neue"/>
            </a:endParaRPr>
          </a:p>
          <a:p>
            <a:r>
              <a:rPr lang="ja-JP" altLang="en-US" dirty="0">
                <a:solidFill>
                  <a:srgbClr val="444444"/>
                </a:solidFill>
                <a:latin typeface="Helvetica Neue"/>
              </a:rPr>
              <a:t>マージされたファイルはコミットされてないので、</a:t>
            </a:r>
            <a:endParaRPr lang="en-US" altLang="ja-JP" dirty="0">
              <a:solidFill>
                <a:srgbClr val="444444"/>
              </a:solidFill>
              <a:latin typeface="Helvetica Neue"/>
            </a:endParaRPr>
          </a:p>
          <a:p>
            <a:pPr marL="0" indent="0">
              <a:buNone/>
            </a:pPr>
            <a:r>
              <a:rPr lang="ja-JP" altLang="en-US" dirty="0">
                <a:solidFill>
                  <a:srgbClr val="444444"/>
                </a:solidFill>
                <a:latin typeface="Helvetica Neue"/>
              </a:rPr>
              <a:t>　</a:t>
            </a:r>
            <a:r>
              <a:rPr kumimoji="1" lang="ja-JP" altLang="en-US" dirty="0">
                <a:solidFill>
                  <a:srgbClr val="333333"/>
                </a:solidFill>
                <a:latin typeface="Helvetica Neue"/>
              </a:rPr>
              <a:t> 「</a:t>
            </a:r>
            <a:r>
              <a:rPr kumimoji="1" lang="en-US" altLang="ja-JP" dirty="0"/>
              <a:t>git add</a:t>
            </a:r>
            <a:r>
              <a:rPr kumimoji="1" lang="ja-JP" altLang="en-US" dirty="0"/>
              <a:t>」と「</a:t>
            </a:r>
            <a:r>
              <a:rPr kumimoji="1" lang="en-US" altLang="ja-JP" dirty="0"/>
              <a:t> git commit </a:t>
            </a:r>
            <a:r>
              <a:rPr kumimoji="1" lang="ja-JP" altLang="en-US" dirty="0"/>
              <a:t>」を行う</a:t>
            </a:r>
            <a:endParaRPr lang="ja-JP" altLang="en-US" dirty="0"/>
          </a:p>
        </p:txBody>
      </p:sp>
      <p:grpSp>
        <p:nvGrpSpPr>
          <p:cNvPr id="28" name="グループ化 27">
            <a:extLst>
              <a:ext uri="{FF2B5EF4-FFF2-40B4-BE49-F238E27FC236}">
                <a16:creationId xmlns:a16="http://schemas.microsoft.com/office/drawing/2014/main" id="{09E01AD6-76BB-A956-1231-2A9DFDA3510B}"/>
              </a:ext>
            </a:extLst>
          </p:cNvPr>
          <p:cNvGrpSpPr/>
          <p:nvPr/>
        </p:nvGrpSpPr>
        <p:grpSpPr>
          <a:xfrm>
            <a:off x="682305" y="5030601"/>
            <a:ext cx="9897653" cy="1693117"/>
            <a:chOff x="720013" y="4483846"/>
            <a:chExt cx="9897653" cy="1693117"/>
          </a:xfrm>
        </p:grpSpPr>
        <p:sp>
          <p:nvSpPr>
            <p:cNvPr id="27" name="矢印: 右 26">
              <a:extLst>
                <a:ext uri="{FF2B5EF4-FFF2-40B4-BE49-F238E27FC236}">
                  <a16:creationId xmlns:a16="http://schemas.microsoft.com/office/drawing/2014/main" id="{F89CF4F5-A6EB-31AF-136D-18E77C10B528}"/>
                </a:ext>
              </a:extLst>
            </p:cNvPr>
            <p:cNvSpPr/>
            <p:nvPr/>
          </p:nvSpPr>
          <p:spPr>
            <a:xfrm>
              <a:off x="4656948" y="5143217"/>
              <a:ext cx="4308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63F75554-1868-16D0-39C4-00DA96FF3BEF}"/>
                </a:ext>
              </a:extLst>
            </p:cNvPr>
            <p:cNvGrpSpPr/>
            <p:nvPr/>
          </p:nvGrpSpPr>
          <p:grpSpPr>
            <a:xfrm>
              <a:off x="720013" y="4483846"/>
              <a:ext cx="9897653" cy="1693117"/>
              <a:chOff x="682306" y="2808183"/>
              <a:chExt cx="9897653" cy="1693117"/>
            </a:xfrm>
          </p:grpSpPr>
          <p:grpSp>
            <p:nvGrpSpPr>
              <p:cNvPr id="16" name="グループ化 15">
                <a:extLst>
                  <a:ext uri="{FF2B5EF4-FFF2-40B4-BE49-F238E27FC236}">
                    <a16:creationId xmlns:a16="http://schemas.microsoft.com/office/drawing/2014/main" id="{C3630406-6C8B-5063-1B87-BCAEE8D4AC99}"/>
                  </a:ext>
                </a:extLst>
              </p:cNvPr>
              <p:cNvGrpSpPr/>
              <p:nvPr/>
            </p:nvGrpSpPr>
            <p:grpSpPr>
              <a:xfrm>
                <a:off x="682306" y="2923998"/>
                <a:ext cx="1827744" cy="1392636"/>
                <a:chOff x="1596706" y="2207560"/>
                <a:chExt cx="1827744" cy="1392636"/>
              </a:xfrm>
            </p:grpSpPr>
            <p:sp>
              <p:nvSpPr>
                <p:cNvPr id="10" name="テキスト ボックス 9">
                  <a:extLst>
                    <a:ext uri="{FF2B5EF4-FFF2-40B4-BE49-F238E27FC236}">
                      <a16:creationId xmlns:a16="http://schemas.microsoft.com/office/drawing/2014/main" id="{2CE2C1BC-C2CA-3356-B1A8-354905608B56}"/>
                    </a:ext>
                  </a:extLst>
                </p:cNvPr>
                <p:cNvSpPr txBox="1"/>
                <p:nvPr/>
              </p:nvSpPr>
              <p:spPr>
                <a:xfrm>
                  <a:off x="1866812" y="3230864"/>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1" name="テキスト ボックス 10">
                  <a:extLst>
                    <a:ext uri="{FF2B5EF4-FFF2-40B4-BE49-F238E27FC236}">
                      <a16:creationId xmlns:a16="http://schemas.microsoft.com/office/drawing/2014/main" id="{2B5CE4FB-16ED-A0EF-0537-BFD73BC88E5D}"/>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13" name="テキスト ボックス 12">
                  <a:extLst>
                    <a:ext uri="{FF2B5EF4-FFF2-40B4-BE49-F238E27FC236}">
                      <a16:creationId xmlns:a16="http://schemas.microsoft.com/office/drawing/2014/main" id="{08B902DA-9AA4-96F1-42C8-A3E572BF5742}"/>
                    </a:ext>
                  </a:extLst>
                </p:cNvPr>
                <p:cNvSpPr txBox="1"/>
                <p:nvPr/>
              </p:nvSpPr>
              <p:spPr>
                <a:xfrm>
                  <a:off x="1943756" y="2713992"/>
                  <a:ext cx="1133644" cy="369332"/>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endParaRPr kumimoji="1" lang="ja-JP" altLang="en-US" dirty="0"/>
                </a:p>
              </p:txBody>
            </p:sp>
          </p:grpSp>
          <p:grpSp>
            <p:nvGrpSpPr>
              <p:cNvPr id="17" name="グループ化 16">
                <a:extLst>
                  <a:ext uri="{FF2B5EF4-FFF2-40B4-BE49-F238E27FC236}">
                    <a16:creationId xmlns:a16="http://schemas.microsoft.com/office/drawing/2014/main" id="{A887779E-C542-1186-C57C-89740D7412FA}"/>
                  </a:ext>
                </a:extLst>
              </p:cNvPr>
              <p:cNvGrpSpPr/>
              <p:nvPr/>
            </p:nvGrpSpPr>
            <p:grpSpPr>
              <a:xfrm>
                <a:off x="2882260" y="2808183"/>
                <a:ext cx="1513556" cy="1508451"/>
                <a:chOff x="7671076" y="2187019"/>
                <a:chExt cx="1513556" cy="1508451"/>
              </a:xfrm>
            </p:grpSpPr>
            <p:sp>
              <p:nvSpPr>
                <p:cNvPr id="12" name="テキスト ボックス 11">
                  <a:extLst>
                    <a:ext uri="{FF2B5EF4-FFF2-40B4-BE49-F238E27FC236}">
                      <a16:creationId xmlns:a16="http://schemas.microsoft.com/office/drawing/2014/main" id="{4412B7FF-ACA1-8596-1C0F-4F8DCAD7A1D2}"/>
                    </a:ext>
                  </a:extLst>
                </p:cNvPr>
                <p:cNvSpPr txBox="1"/>
                <p:nvPr/>
              </p:nvSpPr>
              <p:spPr>
                <a:xfrm>
                  <a:off x="7671076" y="2187019"/>
                  <a:ext cx="1513556" cy="369332"/>
                </a:xfrm>
                <a:prstGeom prst="rect">
                  <a:avLst/>
                </a:prstGeom>
                <a:noFill/>
              </p:spPr>
              <p:txBody>
                <a:bodyPr wrap="none" rtlCol="0">
                  <a:spAutoFit/>
                </a:bodyPr>
                <a:lstStyle/>
                <a:p>
                  <a:r>
                    <a:rPr lang="en-US" altLang="ja-JP" b="1" dirty="0" err="1"/>
                    <a:t>b</a:t>
                  </a:r>
                  <a:r>
                    <a:rPr kumimoji="1" lang="en-US" altLang="ja-JP" b="1" dirty="0" err="1"/>
                    <a:t>ranch_test</a:t>
                  </a:r>
                  <a:endParaRPr kumimoji="1" lang="ja-JP" altLang="en-US" b="1" dirty="0"/>
                </a:p>
              </p:txBody>
            </p:sp>
            <p:sp>
              <p:nvSpPr>
                <p:cNvPr id="14" name="テキスト ボックス 13">
                  <a:extLst>
                    <a:ext uri="{FF2B5EF4-FFF2-40B4-BE49-F238E27FC236}">
                      <a16:creationId xmlns:a16="http://schemas.microsoft.com/office/drawing/2014/main" id="{0C2F39C0-A650-8F41-41C3-72866A9598DD}"/>
                    </a:ext>
                  </a:extLst>
                </p:cNvPr>
                <p:cNvSpPr txBox="1"/>
                <p:nvPr/>
              </p:nvSpPr>
              <p:spPr>
                <a:xfrm>
                  <a:off x="7731189" y="2679807"/>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sp>
              <p:nvSpPr>
                <p:cNvPr id="15" name="テキスト ボックス 14">
                  <a:extLst>
                    <a:ext uri="{FF2B5EF4-FFF2-40B4-BE49-F238E27FC236}">
                      <a16:creationId xmlns:a16="http://schemas.microsoft.com/office/drawing/2014/main" id="{70ADF051-D010-58E3-E25A-AEB6FFBFA917}"/>
                    </a:ext>
                  </a:extLst>
                </p:cNvPr>
                <p:cNvSpPr txBox="1"/>
                <p:nvPr/>
              </p:nvSpPr>
              <p:spPr>
                <a:xfrm>
                  <a:off x="7784088" y="3326138"/>
                  <a:ext cx="1287532" cy="369332"/>
                </a:xfrm>
                <a:prstGeom prst="rect">
                  <a:avLst/>
                </a:prstGeom>
                <a:noFill/>
              </p:spPr>
              <p:txBody>
                <a:bodyPr wrap="none" rtlCol="0">
                  <a:spAutoFit/>
                </a:bodyPr>
                <a:lstStyle/>
                <a:p>
                  <a:r>
                    <a:rPr kumimoji="1" lang="en-US" altLang="ja-JP" dirty="0"/>
                    <a:t>sample.txt</a:t>
                  </a:r>
                  <a:endParaRPr kumimoji="1" lang="ja-JP" altLang="en-US" dirty="0"/>
                </a:p>
              </p:txBody>
            </p:sp>
          </p:grpSp>
          <p:pic>
            <p:nvPicPr>
              <p:cNvPr id="19" name="図 18">
                <a:extLst>
                  <a:ext uri="{FF2B5EF4-FFF2-40B4-BE49-F238E27FC236}">
                    <a16:creationId xmlns:a16="http://schemas.microsoft.com/office/drawing/2014/main" id="{170026C1-5DE9-5781-7626-9779B92DFBEA}"/>
                  </a:ext>
                </a:extLst>
              </p:cNvPr>
              <p:cNvPicPr>
                <a:picLocks noChangeAspect="1"/>
              </p:cNvPicPr>
              <p:nvPr/>
            </p:nvPicPr>
            <p:blipFill>
              <a:blip r:embed="rId2"/>
              <a:stretch>
                <a:fillRect/>
              </a:stretch>
            </p:blipFill>
            <p:spPr>
              <a:xfrm>
                <a:off x="5296055" y="3321327"/>
                <a:ext cx="2847975" cy="714375"/>
              </a:xfrm>
              <a:prstGeom prst="rect">
                <a:avLst/>
              </a:prstGeom>
            </p:spPr>
          </p:pic>
          <p:grpSp>
            <p:nvGrpSpPr>
              <p:cNvPr id="20" name="グループ化 19">
                <a:extLst>
                  <a:ext uri="{FF2B5EF4-FFF2-40B4-BE49-F238E27FC236}">
                    <a16:creationId xmlns:a16="http://schemas.microsoft.com/office/drawing/2014/main" id="{77D53B77-615C-25CB-E1E7-504A24A22A6D}"/>
                  </a:ext>
                </a:extLst>
              </p:cNvPr>
              <p:cNvGrpSpPr/>
              <p:nvPr/>
            </p:nvGrpSpPr>
            <p:grpSpPr>
              <a:xfrm>
                <a:off x="8752215" y="2848918"/>
                <a:ext cx="1827744" cy="1652382"/>
                <a:chOff x="1596706" y="2207560"/>
                <a:chExt cx="1827744" cy="1652382"/>
              </a:xfrm>
            </p:grpSpPr>
            <p:sp>
              <p:nvSpPr>
                <p:cNvPr id="21" name="テキスト ボックス 20">
                  <a:extLst>
                    <a:ext uri="{FF2B5EF4-FFF2-40B4-BE49-F238E27FC236}">
                      <a16:creationId xmlns:a16="http://schemas.microsoft.com/office/drawing/2014/main" id="{DA411D9F-AE35-825A-0A34-DB94AD92FD50}"/>
                    </a:ext>
                  </a:extLst>
                </p:cNvPr>
                <p:cNvSpPr txBox="1"/>
                <p:nvPr/>
              </p:nvSpPr>
              <p:spPr>
                <a:xfrm>
                  <a:off x="1866812" y="3490610"/>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22" name="テキスト ボックス 21">
                  <a:extLst>
                    <a:ext uri="{FF2B5EF4-FFF2-40B4-BE49-F238E27FC236}">
                      <a16:creationId xmlns:a16="http://schemas.microsoft.com/office/drawing/2014/main" id="{F4255B9F-71CF-5ECC-F703-E789FAB4A243}"/>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23" name="テキスト ボックス 22">
                  <a:extLst>
                    <a:ext uri="{FF2B5EF4-FFF2-40B4-BE49-F238E27FC236}">
                      <a16:creationId xmlns:a16="http://schemas.microsoft.com/office/drawing/2014/main" id="{7024063C-2CAA-36E6-BFE5-DD0DC01DBF87}"/>
                    </a:ext>
                  </a:extLst>
                </p:cNvPr>
                <p:cNvSpPr txBox="1"/>
                <p:nvPr/>
              </p:nvSpPr>
              <p:spPr>
                <a:xfrm>
                  <a:off x="1943756" y="2713992"/>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grpSp>
        </p:grpSp>
        <p:sp>
          <p:nvSpPr>
            <p:cNvPr id="26" name="テキスト ボックス 25">
              <a:extLst>
                <a:ext uri="{FF2B5EF4-FFF2-40B4-BE49-F238E27FC236}">
                  <a16:creationId xmlns:a16="http://schemas.microsoft.com/office/drawing/2014/main" id="{95FFBEB3-C395-9E69-EA98-6BD1DADC0A2F}"/>
                </a:ext>
              </a:extLst>
            </p:cNvPr>
            <p:cNvSpPr txBox="1"/>
            <p:nvPr/>
          </p:nvSpPr>
          <p:spPr>
            <a:xfrm>
              <a:off x="2209481" y="4976634"/>
              <a:ext cx="697627" cy="707886"/>
            </a:xfrm>
            <a:prstGeom prst="rect">
              <a:avLst/>
            </a:prstGeom>
            <a:noFill/>
          </p:spPr>
          <p:txBody>
            <a:bodyPr wrap="none" rtlCol="0">
              <a:spAutoFit/>
            </a:bodyPr>
            <a:lstStyle/>
            <a:p>
              <a:r>
                <a:rPr kumimoji="1" lang="ja-JP" altLang="en-US" sz="4000" dirty="0"/>
                <a:t>＋</a:t>
              </a:r>
            </a:p>
          </p:txBody>
        </p:sp>
      </p:grpSp>
    </p:spTree>
    <p:extLst>
      <p:ext uri="{BB962C8B-B14F-4D97-AF65-F5344CB8AC3E}">
        <p14:creationId xmlns:p14="http://schemas.microsoft.com/office/powerpoint/2010/main" val="163905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39940-1907-B257-6208-44B12BB2734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5A5E3F6-A074-1ADF-0A80-FC739AD00886}"/>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4062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001436-2F8C-28B0-8106-3FA663363F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606800" y="484188"/>
            <a:ext cx="8585200"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22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368" y="777875"/>
            <a:ext cx="8577263"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33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052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638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dirty="0" err="1"/>
              <a:t>Sourcetree</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p:txBody>
          <a:bodyPr>
            <a:spAutoFit/>
          </a:bodyPr>
          <a:lstStyle/>
          <a:p>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3647152" cy="369332"/>
          </a:xfrm>
          <a:prstGeom prst="rect">
            <a:avLst/>
          </a:prstGeom>
          <a:noFill/>
        </p:spPr>
        <p:txBody>
          <a:bodyPr wrap="none" rtlCol="0">
            <a:spAutoFit/>
          </a:bodyPr>
          <a:lstStyle/>
          <a:p>
            <a:r>
              <a:rPr kumimoji="1" lang="ja-JP" altLang="en-US" dirty="0"/>
              <a:t>ユーザー名またはメールアドレス</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1338828" cy="369332"/>
          </a:xfrm>
          <a:prstGeom prst="rect">
            <a:avLst/>
          </a:prstGeom>
          <a:noFill/>
        </p:spPr>
        <p:txBody>
          <a:bodyPr wrap="none" rtlCol="0">
            <a:spAutoFit/>
          </a:bodyPr>
          <a:lstStyle/>
          <a:p>
            <a:r>
              <a:rPr kumimoji="1" lang="ja-JP" altLang="en-US" dirty="0"/>
              <a:t>パスワード</a:t>
            </a:r>
          </a:p>
        </p:txBody>
      </p:sp>
    </p:spTree>
    <p:extLst>
      <p:ext uri="{BB962C8B-B14F-4D97-AF65-F5344CB8AC3E}">
        <p14:creationId xmlns:p14="http://schemas.microsoft.com/office/powerpoint/2010/main" val="3639017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t>以降、このウィンドウを開かない場合</a:t>
            </a:r>
            <a:endParaRPr kumimoji="1" lang="en-US" altLang="ja-JP" dirty="0"/>
          </a:p>
          <a:p>
            <a:r>
              <a:rPr lang="ja-JP" altLang="en-US" dirty="0"/>
              <a:t>チェックする</a:t>
            </a:r>
            <a:endParaRPr kumimoji="1" lang="ja-JP" altLang="en-US" dirty="0"/>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323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dirty="0"/>
              <a:t>GitHub</a:t>
            </a:r>
            <a:r>
              <a:rPr lang="ja-JP" altLang="en-US"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endParaRPr kumimoji="1" lang="ja-JP" altLang="en-US"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939</Words>
  <Application>Microsoft Office PowerPoint</Application>
  <PresentationFormat>ワイド画面</PresentationFormat>
  <Paragraphs>146</Paragraphs>
  <Slides>41</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41</vt:i4>
      </vt:variant>
    </vt:vector>
  </HeadingPairs>
  <TitlesOfParts>
    <vt:vector size="49"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ブランチをマージする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23</cp:revision>
  <dcterms:created xsi:type="dcterms:W3CDTF">2023-01-04T15:53:51Z</dcterms:created>
  <dcterms:modified xsi:type="dcterms:W3CDTF">2023-01-09T07:36:37Z</dcterms:modified>
</cp:coreProperties>
</file>